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62" r:id="rId4"/>
    <p:sldId id="366" r:id="rId5"/>
    <p:sldId id="363" r:id="rId6"/>
    <p:sldId id="333" r:id="rId7"/>
    <p:sldId id="334" r:id="rId8"/>
    <p:sldId id="335" r:id="rId9"/>
    <p:sldId id="291" r:id="rId10"/>
    <p:sldId id="365" r:id="rId11"/>
    <p:sldId id="336" r:id="rId12"/>
    <p:sldId id="337" r:id="rId13"/>
    <p:sldId id="338" r:id="rId14"/>
    <p:sldId id="339" r:id="rId15"/>
    <p:sldId id="340" r:id="rId16"/>
    <p:sldId id="341" r:id="rId17"/>
    <p:sldId id="364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282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11/03/2023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4</a:t>
            </a:r>
          </a:p>
          <a:p>
            <a:r>
              <a:rPr lang="en-US" sz="4000" dirty="0">
                <a:solidFill>
                  <a:schemeClr val="bg1"/>
                </a:solidFill>
              </a:rPr>
              <a:t>Tipe, Nama dan </a:t>
            </a:r>
            <a:r>
              <a:rPr lang="en-US" sz="4000" dirty="0" err="1">
                <a:solidFill>
                  <a:schemeClr val="bg1"/>
                </a:solidFill>
              </a:rPr>
              <a:t>Sekuens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54F9B3-7FAB-EC8B-872E-A9BBB522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90" y="309176"/>
            <a:ext cx="6762657" cy="60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7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Tipe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X, Y, Z </a:t>
            </a:r>
            <a:r>
              <a:rPr lang="en-ID" dirty="0" err="1"/>
              <a:t>adalah</a:t>
            </a:r>
            <a:r>
              <a:rPr lang="en-ID" dirty="0"/>
              <a:t> variable </a:t>
            </a:r>
            <a:r>
              <a:rPr lang="en-ID" dirty="0" err="1"/>
              <a:t>bertipe</a:t>
            </a:r>
            <a:r>
              <a:rPr lang="en-ID" dirty="0"/>
              <a:t> Boolean</a:t>
            </a:r>
          </a:p>
          <a:p>
            <a:r>
              <a:rPr lang="en-ID" dirty="0"/>
              <a:t>X </a:t>
            </a:r>
            <a:r>
              <a:rPr lang="en-ID" dirty="0" err="1"/>
              <a:t>bernilai</a:t>
            </a:r>
            <a:r>
              <a:rPr lang="en-ID" dirty="0"/>
              <a:t> true, Y </a:t>
            </a:r>
            <a:r>
              <a:rPr lang="en-ID" dirty="0" err="1"/>
              <a:t>bernilai</a:t>
            </a:r>
            <a:r>
              <a:rPr lang="en-ID" dirty="0"/>
              <a:t> false, Z </a:t>
            </a:r>
            <a:r>
              <a:rPr lang="en-ID" dirty="0" err="1"/>
              <a:t>bernilai</a:t>
            </a:r>
            <a:r>
              <a:rPr lang="en-ID" dirty="0"/>
              <a:t> true</a:t>
            </a:r>
          </a:p>
          <a:p>
            <a:endParaRPr lang="en-ID" dirty="0"/>
          </a:p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:</a:t>
            </a:r>
          </a:p>
          <a:p>
            <a:r>
              <a:rPr lang="en-ID" dirty="0"/>
              <a:t>(X and Y) or Z			</a:t>
            </a:r>
          </a:p>
          <a:p>
            <a:r>
              <a:rPr lang="en-ID" dirty="0"/>
              <a:t>X and (Y or Z)			</a:t>
            </a:r>
          </a:p>
          <a:p>
            <a:r>
              <a:rPr lang="en-ID" dirty="0"/>
              <a:t>Not (X and Z)			</a:t>
            </a:r>
          </a:p>
          <a:p>
            <a:r>
              <a:rPr lang="en-ID" dirty="0"/>
              <a:t>(Y </a:t>
            </a:r>
            <a:r>
              <a:rPr lang="en-ID" dirty="0" err="1"/>
              <a:t>xor</a:t>
            </a:r>
            <a:r>
              <a:rPr lang="en-ID" dirty="0"/>
              <a:t> Z) and Y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Tipe</a:t>
            </a:r>
            <a:r>
              <a:rPr lang="en-US" sz="4400" dirty="0"/>
              <a:t> </a:t>
            </a:r>
            <a:r>
              <a:rPr lang="en-US" sz="4400" dirty="0" err="1"/>
              <a:t>Bentukan</a:t>
            </a:r>
            <a:r>
              <a:rPr lang="en-US" sz="4400" dirty="0"/>
              <a:t> (User-Defined)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yang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  <a:p>
            <a:pPr lvl="1" algn="just"/>
            <a:r>
              <a:rPr lang="en-US" sz="3100" dirty="0"/>
              <a:t>Nama </a:t>
            </a:r>
            <a:r>
              <a:rPr lang="en-US" sz="3100" dirty="0" err="1"/>
              <a:t>baru</a:t>
            </a:r>
            <a:r>
              <a:rPr lang="en-US" sz="3100" dirty="0"/>
              <a:t> </a:t>
            </a:r>
            <a:r>
              <a:rPr lang="en-US" sz="3100" dirty="0" err="1"/>
              <a:t>untuk</a:t>
            </a:r>
            <a:r>
              <a:rPr lang="en-US" sz="3100" dirty="0"/>
              <a:t>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dasar</a:t>
            </a:r>
            <a:r>
              <a:rPr lang="en-US" sz="3100" dirty="0"/>
              <a:t> </a:t>
            </a:r>
            <a:r>
              <a:rPr lang="en-US" sz="3100" dirty="0" err="1"/>
              <a:t>menggunakan</a:t>
            </a:r>
            <a:r>
              <a:rPr lang="en-US" sz="3100" dirty="0"/>
              <a:t> kata </a:t>
            </a:r>
            <a:r>
              <a:rPr lang="en-US" sz="3100" dirty="0" err="1"/>
              <a:t>kunci</a:t>
            </a:r>
            <a:r>
              <a:rPr lang="en-US" sz="3100" dirty="0"/>
              <a:t> </a:t>
            </a:r>
            <a:r>
              <a:rPr lang="en-US" sz="3100" dirty="0">
                <a:solidFill>
                  <a:srgbClr val="FF0000"/>
                </a:solidFill>
              </a:rPr>
              <a:t>type</a:t>
            </a:r>
            <a:r>
              <a:rPr lang="id-ID" sz="3100" dirty="0">
                <a:solidFill>
                  <a:srgbClr val="FF0000"/>
                </a:solidFill>
              </a:rPr>
              <a:t>def</a:t>
            </a:r>
            <a:r>
              <a:rPr lang="id-ID" sz="3100" dirty="0"/>
              <a:t> (dalam bhs C)</a:t>
            </a:r>
            <a:endParaRPr lang="en-US" sz="3100" dirty="0"/>
          </a:p>
          <a:p>
            <a:pPr lvl="1" algn="just"/>
            <a:r>
              <a:rPr lang="en-US" sz="3100" dirty="0"/>
              <a:t>Domain </a:t>
            </a:r>
            <a:r>
              <a:rPr lang="en-US" sz="3100" dirty="0" err="1"/>
              <a:t>nilai</a:t>
            </a:r>
            <a:r>
              <a:rPr lang="en-US" sz="3100" dirty="0"/>
              <a:t>, </a:t>
            </a:r>
            <a:r>
              <a:rPr lang="en-US" sz="3100" dirty="0" err="1"/>
              <a:t>cara</a:t>
            </a:r>
            <a:r>
              <a:rPr lang="en-US" sz="3100" dirty="0"/>
              <a:t> </a:t>
            </a:r>
            <a:r>
              <a:rPr lang="en-US" sz="3100" dirty="0" err="1"/>
              <a:t>menulis</a:t>
            </a:r>
            <a:r>
              <a:rPr lang="en-US" sz="3100" dirty="0"/>
              <a:t> </a:t>
            </a:r>
            <a:r>
              <a:rPr lang="en-US" sz="3100" dirty="0" err="1"/>
              <a:t>konstanta</a:t>
            </a:r>
            <a:r>
              <a:rPr lang="en-US" sz="3100" dirty="0"/>
              <a:t>, dan </a:t>
            </a:r>
            <a:r>
              <a:rPr lang="en-US" sz="3100" dirty="0" err="1"/>
              <a:t>operasi-operasi</a:t>
            </a:r>
            <a:r>
              <a:rPr lang="en-US" sz="3100" dirty="0"/>
              <a:t> yang </a:t>
            </a:r>
            <a:r>
              <a:rPr lang="en-US" sz="3100" dirty="0" err="1"/>
              <a:t>dapat</a:t>
            </a:r>
            <a:r>
              <a:rPr lang="en-US" sz="3100" dirty="0"/>
              <a:t> </a:t>
            </a:r>
            <a:r>
              <a:rPr lang="en-US" sz="3100" dirty="0" err="1"/>
              <a:t>dijalankan</a:t>
            </a:r>
            <a:r>
              <a:rPr lang="en-US" sz="3100" dirty="0"/>
              <a:t> pada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baru</a:t>
            </a:r>
            <a:r>
              <a:rPr lang="en-US" sz="3100" dirty="0"/>
              <a:t> </a:t>
            </a:r>
            <a:r>
              <a:rPr lang="en-US" sz="3100" dirty="0" err="1"/>
              <a:t>tersebut</a:t>
            </a:r>
            <a:r>
              <a:rPr lang="en-US" sz="3100" dirty="0"/>
              <a:t> </a:t>
            </a:r>
            <a:r>
              <a:rPr lang="en-US" sz="3100" dirty="0" err="1"/>
              <a:t>tidak</a:t>
            </a:r>
            <a:r>
              <a:rPr lang="en-US" sz="3100" dirty="0"/>
              <a:t> </a:t>
            </a:r>
            <a:r>
              <a:rPr lang="en-US" sz="3100" dirty="0" err="1"/>
              <a:t>berubah</a:t>
            </a:r>
            <a:r>
              <a:rPr lang="en-US" sz="3100" dirty="0"/>
              <a:t>, </a:t>
            </a:r>
            <a:r>
              <a:rPr lang="en-US" sz="3100" dirty="0" err="1"/>
              <a:t>sama</a:t>
            </a:r>
            <a:r>
              <a:rPr lang="en-US" sz="3100" dirty="0"/>
              <a:t> </a:t>
            </a:r>
            <a:r>
              <a:rPr lang="en-US" sz="3100" dirty="0" err="1"/>
              <a:t>seperti</a:t>
            </a:r>
            <a:r>
              <a:rPr lang="en-US" sz="3100" dirty="0"/>
              <a:t>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dasarnya</a:t>
            </a:r>
            <a:r>
              <a:rPr lang="en-US" sz="3100" dirty="0"/>
              <a:t>.</a:t>
            </a:r>
          </a:p>
          <a:p>
            <a:pPr lvl="1" algn="just"/>
            <a:r>
              <a:rPr lang="en-US" sz="3100" dirty="0" err="1"/>
              <a:t>Contoh</a:t>
            </a:r>
            <a:r>
              <a:rPr lang="en-US" sz="3100" dirty="0"/>
              <a:t>: </a:t>
            </a:r>
            <a:r>
              <a:rPr lang="en-US" sz="3100" dirty="0">
                <a:solidFill>
                  <a:srgbClr val="FF0000"/>
                </a:solidFill>
              </a:rPr>
              <a:t>type</a:t>
            </a:r>
            <a:r>
              <a:rPr lang="id-ID" sz="3100" dirty="0">
                <a:solidFill>
                  <a:srgbClr val="FF0000"/>
                </a:solidFill>
              </a:rPr>
              <a:t>def int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dirty="0" err="1">
                <a:solidFill>
                  <a:srgbClr val="FF0000"/>
                </a:solidFill>
              </a:rPr>
              <a:t>BilanganBulat</a:t>
            </a:r>
            <a:endParaRPr lang="en-US" sz="31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5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Tipe</a:t>
            </a:r>
            <a:r>
              <a:rPr lang="en-US" sz="4400" dirty="0"/>
              <a:t> </a:t>
            </a:r>
            <a:r>
              <a:rPr lang="en-US" sz="4400" dirty="0" err="1"/>
              <a:t>Bentukan</a:t>
            </a:r>
            <a:r>
              <a:rPr lang="en-US" sz="4400" dirty="0"/>
              <a:t> (User-Defined)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Rekaman</a:t>
            </a:r>
            <a:r>
              <a:rPr lang="en-US" dirty="0"/>
              <a:t> (record)</a:t>
            </a:r>
          </a:p>
          <a:p>
            <a:pPr lvl="1">
              <a:lnSpc>
                <a:spcPct val="90000"/>
              </a:lnSpc>
            </a:pPr>
            <a:r>
              <a:rPr lang="en-US" sz="3100" dirty="0" err="1"/>
              <a:t>Rekaman</a:t>
            </a:r>
            <a:r>
              <a:rPr lang="en-US" sz="3100" dirty="0"/>
              <a:t> </a:t>
            </a:r>
            <a:r>
              <a:rPr lang="en-US" sz="3100" dirty="0" err="1"/>
              <a:t>disusun</a:t>
            </a:r>
            <a:r>
              <a:rPr lang="en-US" sz="3100" dirty="0"/>
              <a:t> </a:t>
            </a:r>
            <a:r>
              <a:rPr lang="en-US" sz="3100" dirty="0" err="1"/>
              <a:t>atas</a:t>
            </a:r>
            <a:r>
              <a:rPr lang="en-US" sz="3100" dirty="0"/>
              <a:t> </a:t>
            </a:r>
            <a:r>
              <a:rPr lang="en-US" sz="3100" dirty="0" err="1"/>
              <a:t>satu</a:t>
            </a:r>
            <a:r>
              <a:rPr lang="en-US" sz="3100" dirty="0"/>
              <a:t> </a:t>
            </a:r>
            <a:r>
              <a:rPr lang="en-US" sz="3100" dirty="0" err="1"/>
              <a:t>atau</a:t>
            </a:r>
            <a:r>
              <a:rPr lang="en-US" sz="3100" dirty="0"/>
              <a:t> </a:t>
            </a:r>
            <a:r>
              <a:rPr lang="en-US" sz="3100" dirty="0" err="1"/>
              <a:t>lebih</a:t>
            </a:r>
            <a:r>
              <a:rPr lang="en-US" sz="3100" dirty="0"/>
              <a:t> field</a:t>
            </a:r>
          </a:p>
          <a:p>
            <a:pPr lvl="1">
              <a:lnSpc>
                <a:spcPct val="90000"/>
              </a:lnSpc>
            </a:pPr>
            <a:r>
              <a:rPr lang="en-US" sz="3100" dirty="0" err="1"/>
              <a:t>Tipe</a:t>
            </a:r>
            <a:r>
              <a:rPr lang="en-US" sz="3100" dirty="0"/>
              <a:t> field </a:t>
            </a:r>
            <a:r>
              <a:rPr lang="en-US" sz="3100" dirty="0" err="1"/>
              <a:t>menyimpan</a:t>
            </a:r>
            <a:r>
              <a:rPr lang="en-US" sz="3100" dirty="0"/>
              <a:t> data dan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dasar</a:t>
            </a:r>
            <a:r>
              <a:rPr lang="en-US" sz="3100" dirty="0"/>
              <a:t> </a:t>
            </a:r>
            <a:r>
              <a:rPr lang="en-US" sz="3100" dirty="0" err="1"/>
              <a:t>tertentu</a:t>
            </a:r>
            <a:r>
              <a:rPr lang="en-US" sz="3100" dirty="0"/>
              <a:t> </a:t>
            </a:r>
            <a:r>
              <a:rPr lang="en-US" sz="3100" dirty="0" err="1"/>
              <a:t>atau</a:t>
            </a:r>
            <a:r>
              <a:rPr lang="en-US" sz="3100" dirty="0"/>
              <a:t> </a:t>
            </a:r>
            <a:r>
              <a:rPr lang="en-US" sz="3100" dirty="0" err="1"/>
              <a:t>dari</a:t>
            </a:r>
            <a:r>
              <a:rPr lang="en-US" sz="3100" dirty="0"/>
              <a:t>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bentukan</a:t>
            </a:r>
            <a:r>
              <a:rPr lang="en-US" sz="3100" dirty="0"/>
              <a:t> lain yang </a:t>
            </a:r>
            <a:r>
              <a:rPr lang="en-US" sz="3100" dirty="0" err="1"/>
              <a:t>sudah</a:t>
            </a:r>
            <a:r>
              <a:rPr lang="en-US" sz="3100" dirty="0"/>
              <a:t> </a:t>
            </a:r>
            <a:r>
              <a:rPr lang="en-US" sz="3100" dirty="0" err="1"/>
              <a:t>didefinisikan</a:t>
            </a:r>
            <a:r>
              <a:rPr lang="en-US" sz="3100" dirty="0"/>
              <a:t> </a:t>
            </a:r>
            <a:r>
              <a:rPr lang="en-US" sz="3100" dirty="0" err="1"/>
              <a:t>sebelumnya</a:t>
            </a:r>
            <a:endParaRPr lang="en-US" sz="3100" dirty="0"/>
          </a:p>
          <a:p>
            <a:pPr lvl="1">
              <a:lnSpc>
                <a:spcPct val="90000"/>
              </a:lnSpc>
            </a:pPr>
            <a:r>
              <a:rPr lang="en-US" sz="3100" dirty="0"/>
              <a:t>Nama </a:t>
            </a:r>
            <a:r>
              <a:rPr lang="en-US" sz="3100" dirty="0" err="1"/>
              <a:t>rekaman</a:t>
            </a:r>
            <a:r>
              <a:rPr lang="en-US" sz="3100" dirty="0"/>
              <a:t> </a:t>
            </a:r>
            <a:r>
              <a:rPr lang="en-US" sz="3100" dirty="0" err="1"/>
              <a:t>ditentukan</a:t>
            </a:r>
            <a:r>
              <a:rPr lang="en-US" sz="3100" dirty="0"/>
              <a:t> oleh </a:t>
            </a:r>
            <a:r>
              <a:rPr lang="en-US" sz="3100" dirty="0" err="1"/>
              <a:t>pemrogram</a:t>
            </a:r>
            <a:endParaRPr lang="en-US" sz="3100" dirty="0"/>
          </a:p>
          <a:p>
            <a:pPr lvl="1">
              <a:lnSpc>
                <a:spcPct val="90000"/>
              </a:lnSpc>
            </a:pPr>
            <a:r>
              <a:rPr lang="en-US" sz="3100" dirty="0" err="1"/>
              <a:t>Rekaman</a:t>
            </a:r>
            <a:r>
              <a:rPr lang="en-US" sz="3100" dirty="0"/>
              <a:t> </a:t>
            </a:r>
            <a:r>
              <a:rPr lang="en-US" sz="3100" dirty="0" err="1"/>
              <a:t>disebut</a:t>
            </a:r>
            <a:r>
              <a:rPr lang="en-US" sz="3100" dirty="0"/>
              <a:t> juga </a:t>
            </a:r>
            <a:r>
              <a:rPr lang="en-US" sz="3100" dirty="0" err="1"/>
              <a:t>tipe</a:t>
            </a:r>
            <a:r>
              <a:rPr lang="en-US" sz="3100" dirty="0"/>
              <a:t> </a:t>
            </a:r>
            <a:r>
              <a:rPr lang="en-US" sz="3100" dirty="0" err="1"/>
              <a:t>terstruktur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18623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mengidentifikasikan</a:t>
            </a:r>
            <a:r>
              <a:rPr lang="en-US" dirty="0"/>
              <a:t> dan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 err="1"/>
              <a:t>Unik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pada: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solidFill>
                  <a:srgbClr val="FF0000"/>
                </a:solidFill>
              </a:rPr>
              <a:t>Variabel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data/</a:t>
            </a:r>
            <a:r>
              <a:rPr lang="en-US" dirty="0" err="1"/>
              <a:t>informasi</a:t>
            </a:r>
            <a:r>
              <a:rPr lang="en-US" dirty="0"/>
              <a:t> di </a:t>
            </a:r>
            <a:r>
              <a:rPr lang="en-US" dirty="0" err="1"/>
              <a:t>memori</a:t>
            </a:r>
            <a:r>
              <a:rPr lang="en-US" dirty="0"/>
              <a:t>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program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solidFill>
                  <a:srgbClr val="FF0000"/>
                </a:solidFill>
              </a:rPr>
              <a:t>Konstanta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di </a:t>
            </a:r>
            <a:r>
              <a:rPr lang="en-US" dirty="0" err="1"/>
              <a:t>memori</a:t>
            </a:r>
            <a:r>
              <a:rPr lang="en-US" dirty="0"/>
              <a:t>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210836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n-US" dirty="0" err="1">
                <a:solidFill>
                  <a:srgbClr val="FF0000"/>
                </a:solidFill>
              </a:rPr>
              <a:t>Tipe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bentukan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didefinisikan</a:t>
            </a:r>
            <a:r>
              <a:rPr lang="en-US" dirty="0"/>
              <a:t> oleh program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err="1">
                <a:solidFill>
                  <a:srgbClr val="FF0000"/>
                </a:solidFill>
              </a:rPr>
              <a:t>Prosedur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dirty="0"/>
              <a:t>Modul program (</a:t>
            </a:r>
            <a:r>
              <a:rPr lang="en-US" dirty="0" err="1"/>
              <a:t>sederetan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)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terpisah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badan program </a:t>
            </a:r>
            <a:r>
              <a:rPr lang="en-US" dirty="0" err="1"/>
              <a:t>utamadan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 </a:t>
            </a:r>
            <a:r>
              <a:rPr lang="en-US" dirty="0" err="1"/>
              <a:t>berulang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 </a:t>
            </a:r>
            <a:r>
              <a:rPr lang="en-US" dirty="0" err="1"/>
              <a:t>utama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err="1">
                <a:solidFill>
                  <a:srgbClr val="FF0000"/>
                </a:solidFill>
              </a:rPr>
              <a:t>Fungsi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dirty="0" err="1"/>
              <a:t>Prosedur</a:t>
            </a:r>
            <a:r>
              <a:rPr lang="en-US" dirty="0"/>
              <a:t> yang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sederhana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5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Nama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Harus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alfabet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, </a:t>
            </a:r>
            <a:r>
              <a:rPr lang="en-US" dirty="0" err="1"/>
              <a:t>spasi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Tidak</a:t>
            </a:r>
            <a:r>
              <a:rPr lang="en-US" dirty="0"/>
              <a:t> case </a:t>
            </a:r>
            <a:r>
              <a:rPr lang="en-US" dirty="0" err="1"/>
              <a:t>sensitif</a:t>
            </a:r>
            <a:r>
              <a:rPr lang="en-US" dirty="0"/>
              <a:t> (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penyusun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: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alfabet</a:t>
            </a:r>
            <a:r>
              <a:rPr lang="en-US" dirty="0"/>
              <a:t>, </a:t>
            </a:r>
            <a:r>
              <a:rPr lang="en-US" dirty="0" err="1"/>
              <a:t>angka</a:t>
            </a:r>
            <a:r>
              <a:rPr lang="en-US" dirty="0"/>
              <a:t> dan “_” (underscore)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spasi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Panjang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terbatas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yang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dideklarasikan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deklarasi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9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4EC5E-FDA7-06C1-D718-DD28BDC7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559" y="1256602"/>
            <a:ext cx="8012882" cy="4645905"/>
          </a:xfrm>
        </p:spPr>
      </p:pic>
    </p:spTree>
    <p:extLst>
      <p:ext uri="{BB962C8B-B14F-4D97-AF65-F5344CB8AC3E}">
        <p14:creationId xmlns:p14="http://schemas.microsoft.com/office/powerpoint/2010/main" val="312425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Penamaan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9013" cy="2091858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i="1" dirty="0"/>
              <a:t>SALAH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6titik		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ujian</a:t>
            </a:r>
            <a:r>
              <a:rPr lang="en-US" sz="2400" dirty="0"/>
              <a:t>	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PT-1		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hari</a:t>
            </a:r>
            <a:r>
              <a:rPr lang="en-US" sz="2400" dirty="0"/>
              <a:t>!	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2400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F64E95-38FB-4C11-A701-043E67926FBF}"/>
              </a:ext>
            </a:extLst>
          </p:cNvPr>
          <p:cNvSpPr txBox="1">
            <a:spLocks/>
          </p:cNvSpPr>
          <p:nvPr/>
        </p:nvSpPr>
        <p:spPr>
          <a:xfrm>
            <a:off x="3205212" y="2090010"/>
            <a:ext cx="4668253" cy="167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{</a:t>
            </a:r>
            <a:r>
              <a:rPr lang="en-US" dirty="0" err="1"/>
              <a:t>dimulai</a:t>
            </a:r>
            <a:r>
              <a:rPr lang="en-US" dirty="0"/>
              <a:t> dg </a:t>
            </a:r>
            <a:r>
              <a:rPr lang="en-US" dirty="0" err="1"/>
              <a:t>angka</a:t>
            </a:r>
            <a:r>
              <a:rPr lang="en-US" dirty="0"/>
              <a:t>}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{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}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{</a:t>
            </a:r>
            <a:r>
              <a:rPr lang="en-US" dirty="0" err="1"/>
              <a:t>mengandung</a:t>
            </a:r>
            <a:r>
              <a:rPr lang="en-US" dirty="0"/>
              <a:t> operator </a:t>
            </a:r>
            <a:r>
              <a:rPr lang="en-US" dirty="0" err="1"/>
              <a:t>kurang</a:t>
            </a:r>
            <a:r>
              <a:rPr lang="en-US" dirty="0"/>
              <a:t>}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{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}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46A2C7-C897-4BE4-BB26-58D5B711EFE6}"/>
              </a:ext>
            </a:extLst>
          </p:cNvPr>
          <p:cNvSpPr txBox="1">
            <a:spLocks/>
          </p:cNvSpPr>
          <p:nvPr/>
        </p:nvSpPr>
        <p:spPr>
          <a:xfrm>
            <a:off x="838200" y="3850105"/>
            <a:ext cx="6106427" cy="22675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i="1" dirty="0"/>
              <a:t>BENAR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titik6 </a:t>
            </a:r>
            <a:r>
              <a:rPr lang="en-US" dirty="0" err="1">
                <a:solidFill>
                  <a:srgbClr val="990033"/>
                </a:solidFill>
              </a:rPr>
              <a:t>atau</a:t>
            </a:r>
            <a:r>
              <a:rPr lang="en-US" dirty="0"/>
              <a:t> titik_6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nilai_ujian</a:t>
            </a:r>
            <a:r>
              <a:rPr lang="en-US" dirty="0"/>
              <a:t> </a:t>
            </a:r>
            <a:r>
              <a:rPr lang="en-US" dirty="0" err="1">
                <a:solidFill>
                  <a:srgbClr val="990033"/>
                </a:solidFill>
              </a:rPr>
              <a:t>atau</a:t>
            </a:r>
            <a:r>
              <a:rPr lang="en-US" dirty="0"/>
              <a:t> </a:t>
            </a:r>
            <a:r>
              <a:rPr lang="en-US" dirty="0" err="1"/>
              <a:t>nilaiUjian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PT_1 </a:t>
            </a:r>
            <a:r>
              <a:rPr lang="en-US" dirty="0" err="1">
                <a:solidFill>
                  <a:srgbClr val="990033"/>
                </a:solidFill>
              </a:rPr>
              <a:t>atau</a:t>
            </a:r>
            <a:r>
              <a:rPr lang="en-US" dirty="0"/>
              <a:t> PT1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4400" dirty="0"/>
              <a:t>Apa kesalahan dari program ini?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#include &lt;stdio.h&gt;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#include &lt;conio.h&gt;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int nilai masukan;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int nilai$ = 10;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id-ID" sz="28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printf(“Masukkan nilai pertama :”);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scanf(“%d”, &amp;nilai masukan);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hasil = nilai masukan + nilai$;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	printf(“Hasilnya adalah : %d”,hasil);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882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459C811-E18E-6C6D-CDF4-C05389BE7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 dirty="0"/>
              <a:t>Contoh Program Sederhana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25841-8A8F-8C60-5789-6D2344E49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dirty="0"/>
              <a:t>Buat program sederhana dalam bahasa C dengan text editor</a:t>
            </a:r>
          </a:p>
          <a:p>
            <a:endParaRPr lang="en-US" altLang="en-US" sz="28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id-ID" altLang="en-US" dirty="0"/>
          </a:p>
          <a:p>
            <a:endParaRPr lang="en-US" altLang="en-US" dirty="0"/>
          </a:p>
          <a:p>
            <a:r>
              <a:rPr lang="en-US" altLang="en-US" sz="2800" dirty="0"/>
              <a:t>Saat dikompilasi dan dieksekusi, program ini menyuruh komputer untuk menampilkan tulisan tersebut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0349C5CF-3F89-E204-D732-CBDD2FE65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6" y="2482850"/>
            <a:ext cx="4732337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#include &lt;</a:t>
            </a:r>
            <a:r>
              <a:rPr lang="en-US" altLang="en-US" dirty="0" err="1"/>
              <a:t>stdio.h</a:t>
            </a:r>
            <a:r>
              <a:rPr lang="en-US" altLang="en-US" dirty="0"/>
              <a:t>&gt; </a:t>
            </a:r>
          </a:p>
          <a:p>
            <a:pPr eaLnBrk="1" hangingPunct="1"/>
            <a:r>
              <a:rPr lang="en-US" altLang="en-US" dirty="0"/>
              <a:t>int main() </a:t>
            </a:r>
            <a:endParaRPr lang="id-ID" altLang="en-US" dirty="0"/>
          </a:p>
          <a:p>
            <a:pPr eaLnBrk="1" hangingPunct="1"/>
            <a:r>
              <a:rPr lang="en-US" altLang="en-US" dirty="0"/>
              <a:t>{ </a:t>
            </a:r>
          </a:p>
          <a:p>
            <a:pPr eaLnBrk="1" hangingPunct="1"/>
            <a:r>
              <a:rPr lang="en-US" altLang="en-US" dirty="0"/>
              <a:t>	</a:t>
            </a:r>
            <a:r>
              <a:rPr lang="en-US" altLang="en-US" dirty="0" err="1"/>
              <a:t>printf</a:t>
            </a:r>
            <a:r>
              <a:rPr lang="en-US" altLang="en-US" dirty="0"/>
              <a:t>(“Hebat, saya bisa!\n"); </a:t>
            </a:r>
          </a:p>
          <a:p>
            <a:pPr eaLnBrk="1" hangingPunct="1"/>
            <a:r>
              <a:rPr lang="en-US" altLang="en-US" dirty="0"/>
              <a:t>	return 0; </a:t>
            </a:r>
          </a:p>
          <a:p>
            <a:pPr eaLnBrk="1" hangingPunct="1"/>
            <a:r>
              <a:rPr lang="en-US" altLang="en-US" dirty="0"/>
              <a:t>}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Nilai (Value)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besaran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data yang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didefinisikan</a:t>
            </a:r>
            <a:r>
              <a:rPr lang="en-US" sz="2800" dirty="0"/>
              <a:t> (</a:t>
            </a:r>
            <a:r>
              <a:rPr lang="en-US" sz="2800" dirty="0" err="1"/>
              <a:t>tipe</a:t>
            </a:r>
            <a:r>
              <a:rPr lang="en-US" sz="2800" dirty="0"/>
              <a:t> </a:t>
            </a:r>
            <a:r>
              <a:rPr lang="en-US" sz="2800" dirty="0" err="1"/>
              <a:t>dasar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</a:t>
            </a:r>
            <a:r>
              <a:rPr lang="en-US" sz="2800" dirty="0" err="1"/>
              <a:t>bentukan</a:t>
            </a:r>
            <a:r>
              <a:rPr lang="en-US" sz="28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Nilai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Isi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konstanta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Nilai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perhitungan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Nilai yang </a:t>
            </a:r>
            <a:r>
              <a:rPr lang="en-US" sz="2400" dirty="0" err="1"/>
              <a:t>dihasilkan</a:t>
            </a:r>
            <a:r>
              <a:rPr lang="en-US" sz="2400" dirty="0"/>
              <a:t> oleh </a:t>
            </a:r>
            <a:r>
              <a:rPr lang="en-US" sz="2400" dirty="0" err="1"/>
              <a:t>fungsi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Nilai yang </a:t>
            </a:r>
            <a:r>
              <a:rPr lang="en-US" sz="2800" dirty="0" err="1"/>
              <a:t>disimpan</a:t>
            </a:r>
            <a:r>
              <a:rPr lang="en-US" sz="2800" dirty="0"/>
              <a:t> di </a:t>
            </a:r>
            <a:r>
              <a:rPr lang="en-US" sz="2800" dirty="0" err="1"/>
              <a:t>variabel</a:t>
            </a:r>
            <a:r>
              <a:rPr lang="en-US" sz="2800" dirty="0"/>
              <a:t> </a:t>
            </a:r>
            <a:r>
              <a:rPr lang="en-US" sz="2800" dirty="0" err="1"/>
              <a:t>dimanipulasi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cara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Mengisikan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lain yang </a:t>
            </a:r>
            <a:r>
              <a:rPr lang="en-US" sz="2400" dirty="0" err="1"/>
              <a:t>bertipe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Dipakai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perhitungan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Dituliskan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piranti</a:t>
            </a:r>
            <a:r>
              <a:rPr lang="en-US" sz="2400" dirty="0"/>
              <a:t> </a:t>
            </a:r>
            <a:r>
              <a:rPr lang="en-US" sz="2400" dirty="0" err="1"/>
              <a:t>keluaran</a:t>
            </a:r>
            <a:endParaRPr lang="en-US" sz="24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53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Nilai (Value)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sz="2800" dirty="0" err="1"/>
              <a:t>Pengisian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:</a:t>
            </a:r>
          </a:p>
          <a:p>
            <a:r>
              <a:rPr lang="en-US" sz="2800" dirty="0" err="1"/>
              <a:t>Pengisian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langsung</a:t>
            </a:r>
            <a:r>
              <a:rPr lang="en-US" sz="2800" dirty="0"/>
              <a:t>(assignment)</a:t>
            </a:r>
          </a:p>
          <a:p>
            <a:pPr lvl="1"/>
            <a:r>
              <a:rPr lang="en-US" sz="2400" dirty="0" err="1"/>
              <a:t>Memasukkan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endParaRPr lang="en-US" sz="2400" dirty="0"/>
          </a:p>
          <a:p>
            <a:pPr lvl="1"/>
            <a:r>
              <a:rPr lang="en-US" sz="2400" dirty="0" err="1"/>
              <a:t>Syaratnya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yang </a:t>
            </a:r>
            <a:r>
              <a:rPr lang="en-US" sz="2400" dirty="0" err="1"/>
              <a:t>diisikan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bertipe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</a:t>
            </a:r>
            <a:r>
              <a:rPr lang="en-US" sz="2400" dirty="0" err="1"/>
              <a:t>peubah</a:t>
            </a:r>
            <a:endParaRPr lang="en-US" sz="2400" dirty="0"/>
          </a:p>
          <a:p>
            <a:pPr lvl="1"/>
            <a:r>
              <a:rPr lang="en-US" sz="2400" dirty="0" err="1"/>
              <a:t>Notasi</a:t>
            </a:r>
            <a:r>
              <a:rPr lang="en-US" sz="2400" dirty="0"/>
              <a:t>: </a:t>
            </a:r>
            <a:r>
              <a:rPr lang="en-US" sz="2400" dirty="0">
                <a:sym typeface="Wingdings" panose="05000000000000000000" pitchFamily="2" charset="2"/>
              </a:rPr>
              <a:t>= (</a:t>
            </a:r>
            <a:r>
              <a:rPr lang="en-US" sz="2400" dirty="0" err="1">
                <a:sym typeface="Wingdings" panose="05000000000000000000" pitchFamily="2" charset="2"/>
              </a:rPr>
              <a:t>dalam</a:t>
            </a:r>
            <a:r>
              <a:rPr lang="en-US" sz="2400" dirty="0">
                <a:sym typeface="Wingdings" panose="05000000000000000000" pitchFamily="2" charset="2"/>
              </a:rPr>
              <a:t> C)</a:t>
            </a:r>
            <a:endParaRPr lang="en-US" sz="2400" dirty="0"/>
          </a:p>
          <a:p>
            <a:pPr lvl="1"/>
            <a:r>
              <a:rPr lang="en-US" sz="2400" dirty="0" err="1"/>
              <a:t>Contoh</a:t>
            </a:r>
            <a:r>
              <a:rPr lang="en-US" sz="2400" dirty="0"/>
              <a:t>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800" dirty="0"/>
              <a:t>		</a:t>
            </a:r>
            <a:endParaRPr lang="en-US" sz="28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923ECD8-AD2A-40C5-8607-A9C4400E4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139048"/>
              </p:ext>
            </p:extLst>
          </p:nvPr>
        </p:nvGraphicFramePr>
        <p:xfrm>
          <a:off x="2806337" y="4379686"/>
          <a:ext cx="4945743" cy="1716315"/>
        </p:xfrm>
        <a:graphic>
          <a:graphicData uri="http://schemas.openxmlformats.org/drawingml/2006/table">
            <a:tbl>
              <a:tblPr/>
              <a:tblGrid>
                <a:gridCol w="24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variabel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 konstanta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NoMhs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 1234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0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variabel1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=variabel2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Nil_prev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 Nil_cur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variabel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 ekspresi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Luas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= 0.5 * p * 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88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Nilai (Value)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Pembacaan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piranti</a:t>
            </a:r>
            <a:r>
              <a:rPr lang="en-US" dirty="0"/>
              <a:t> </a:t>
            </a:r>
            <a:r>
              <a:rPr lang="en-US" dirty="0" err="1"/>
              <a:t>masukan</a:t>
            </a:r>
            <a:endParaRPr lang="en-US" dirty="0"/>
          </a:p>
          <a:p>
            <a:pPr lvl="1"/>
            <a:r>
              <a:rPr lang="en-US" dirty="0"/>
              <a:t>Nilai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dapt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piranti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keyboard.</a:t>
            </a:r>
          </a:p>
          <a:p>
            <a:pPr lvl="1"/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data</a:t>
            </a:r>
          </a:p>
          <a:p>
            <a:pPr lvl="1"/>
            <a:r>
              <a:rPr lang="id-ID" dirty="0"/>
              <a:t>Sintaks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id-ID" dirty="0"/>
              <a:t>bahasa C</a:t>
            </a:r>
            <a:r>
              <a:rPr lang="en-US" dirty="0"/>
              <a:t>: </a:t>
            </a:r>
            <a:r>
              <a:rPr lang="id-ID" dirty="0"/>
              <a:t>scanf</a:t>
            </a:r>
            <a:endParaRPr lang="en-US" dirty="0"/>
          </a:p>
          <a:p>
            <a:pPr lvl="1"/>
            <a:r>
              <a:rPr lang="en-US" dirty="0" err="1"/>
              <a:t>Contoh</a:t>
            </a:r>
            <a:r>
              <a:rPr lang="en-US" dirty="0"/>
              <a:t>: </a:t>
            </a:r>
          </a:p>
          <a:p>
            <a:pPr lvl="2"/>
            <a:r>
              <a:rPr lang="id-ID" dirty="0"/>
              <a:t>scanf(“%d”,&amp;bilangan);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Ekspresi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atas</a:t>
            </a:r>
            <a:r>
              <a:rPr lang="en-US" sz="2800" dirty="0"/>
              <a:t>: </a:t>
            </a:r>
            <a:r>
              <a:rPr lang="en-US" sz="2800" i="1" dirty="0">
                <a:solidFill>
                  <a:srgbClr val="FF0000"/>
                </a:solidFill>
              </a:rPr>
              <a:t>operand</a:t>
            </a:r>
            <a:r>
              <a:rPr lang="en-US" sz="2800" i="1" dirty="0">
                <a:solidFill>
                  <a:schemeClr val="bg2"/>
                </a:solidFill>
              </a:rPr>
              <a:t> </a:t>
            </a:r>
            <a:r>
              <a:rPr lang="en-US" sz="2800" dirty="0"/>
              <a:t>dan </a:t>
            </a:r>
            <a:r>
              <a:rPr lang="en-US" sz="2800" i="1" dirty="0">
                <a:solidFill>
                  <a:srgbClr val="FF0000"/>
                </a:solidFill>
              </a:rPr>
              <a:t>operator</a:t>
            </a:r>
          </a:p>
          <a:p>
            <a:pPr algn="just"/>
            <a:r>
              <a:rPr lang="en-US" sz="2800" dirty="0"/>
              <a:t>Operand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yang </a:t>
            </a:r>
            <a:r>
              <a:rPr lang="en-US" sz="2800" dirty="0" err="1"/>
              <a:t>dioperasikan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operator </a:t>
            </a:r>
            <a:r>
              <a:rPr lang="en-US" sz="2800" dirty="0" err="1"/>
              <a:t>tertentu</a:t>
            </a:r>
            <a:endParaRPr lang="en-US" sz="2800" dirty="0"/>
          </a:p>
          <a:p>
            <a:pPr algn="just"/>
            <a:r>
              <a:rPr lang="en-US" sz="2800" dirty="0"/>
              <a:t>Operand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konstanta</a:t>
            </a:r>
            <a:r>
              <a:rPr lang="en-US" sz="2800" dirty="0"/>
              <a:t>, </a:t>
            </a:r>
            <a:r>
              <a:rPr lang="en-US" sz="2800" dirty="0" err="1"/>
              <a:t>nama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, </a:t>
            </a:r>
            <a:r>
              <a:rPr lang="en-US" sz="2800" dirty="0" err="1"/>
              <a:t>nama</a:t>
            </a:r>
            <a:r>
              <a:rPr lang="en-US" sz="2800" dirty="0"/>
              <a:t> </a:t>
            </a:r>
            <a:r>
              <a:rPr lang="en-US" sz="2800" dirty="0" err="1"/>
              <a:t>konstanta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endParaRPr lang="en-US" sz="2800" dirty="0"/>
          </a:p>
          <a:p>
            <a:pPr algn="just"/>
            <a:r>
              <a:rPr lang="en-US" sz="2800" dirty="0"/>
              <a:t>Hasil </a:t>
            </a:r>
            <a:r>
              <a:rPr lang="en-US" sz="2800" dirty="0" err="1"/>
              <a:t>evaluasi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di </a:t>
            </a:r>
            <a:r>
              <a:rPr lang="en-US" sz="2800" dirty="0" err="1"/>
              <a:t>dalam</a:t>
            </a:r>
            <a:r>
              <a:rPr lang="en-US" sz="2800" dirty="0"/>
              <a:t> domain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operand yang </a:t>
            </a:r>
            <a:r>
              <a:rPr lang="en-US" sz="2800" dirty="0" err="1"/>
              <a:t>dipakai</a:t>
            </a:r>
            <a:r>
              <a:rPr lang="en-US" sz="2800" dirty="0"/>
              <a:t>,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tiga</a:t>
            </a:r>
            <a:r>
              <a:rPr lang="en-US" sz="2800" dirty="0"/>
              <a:t> </a:t>
            </a:r>
            <a:r>
              <a:rPr lang="en-US" sz="2800" dirty="0" err="1"/>
              <a:t>macam</a:t>
            </a:r>
            <a:r>
              <a:rPr lang="en-US" sz="2800" dirty="0"/>
              <a:t>: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aritmetik</a:t>
            </a:r>
            <a:r>
              <a:rPr lang="en-US" sz="2800" dirty="0"/>
              <a:t>, </a:t>
            </a: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relasional</a:t>
            </a:r>
            <a:r>
              <a:rPr lang="en-US" sz="2800" dirty="0"/>
              <a:t>, </a:t>
            </a:r>
            <a:r>
              <a:rPr lang="en-US" sz="2800" dirty="0" err="1"/>
              <a:t>ekspresi</a:t>
            </a:r>
            <a:r>
              <a:rPr lang="en-US" sz="2800" dirty="0"/>
              <a:t> string.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17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Ekspresi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Aritm</a:t>
            </a:r>
            <a:r>
              <a:rPr lang="id-ID" sz="2800" dirty="0"/>
              <a:t>a</a:t>
            </a:r>
            <a:r>
              <a:rPr lang="en-US" sz="2800" dirty="0"/>
              <a:t>tika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Ekspresi</a:t>
            </a:r>
            <a:r>
              <a:rPr lang="en-US" sz="2400" dirty="0"/>
              <a:t> yang </a:t>
            </a:r>
            <a:r>
              <a:rPr lang="en-US" sz="2400" dirty="0" err="1"/>
              <a:t>baik</a:t>
            </a:r>
            <a:r>
              <a:rPr lang="en-US" sz="2400" dirty="0"/>
              <a:t> operand dan </a:t>
            </a:r>
            <a:r>
              <a:rPr lang="en-US" sz="2400" dirty="0" err="1"/>
              <a:t>hasilnya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numerik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(</a:t>
            </a:r>
            <a:r>
              <a:rPr lang="en-US" sz="2400" dirty="0" err="1"/>
              <a:t>ingat</a:t>
            </a:r>
            <a:r>
              <a:rPr lang="en-US" sz="2400" dirty="0"/>
              <a:t>: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 operator)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 err="1"/>
              <a:t>i</a:t>
            </a:r>
            <a:r>
              <a:rPr lang="en-US" sz="2000" dirty="0"/>
              <a:t>.  / , </a:t>
            </a:r>
            <a:r>
              <a:rPr lang="en-US" sz="2000" u="sng" dirty="0"/>
              <a:t>div</a:t>
            </a:r>
            <a:r>
              <a:rPr lang="en-US" sz="2000" dirty="0"/>
              <a:t>, </a:t>
            </a:r>
            <a:r>
              <a:rPr lang="en-US" sz="2000" u="sng" dirty="0"/>
              <a:t>mod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/>
              <a:t>ii. *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/>
              <a:t>iii.+, -</a:t>
            </a:r>
          </a:p>
          <a:p>
            <a:pPr>
              <a:lnSpc>
                <a:spcPct val="90000"/>
              </a:lnSpc>
            </a:pPr>
            <a:r>
              <a:rPr lang="en-US" sz="2800" dirty="0" err="1"/>
              <a:t>Ekspresi</a:t>
            </a:r>
            <a:r>
              <a:rPr lang="en-US" sz="2800" dirty="0"/>
              <a:t> </a:t>
            </a:r>
            <a:r>
              <a:rPr lang="en-US" sz="2800" dirty="0" err="1"/>
              <a:t>relasional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Ekspresi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operator &lt;,≤,&gt;,≥,=,≠, </a:t>
            </a:r>
            <a:r>
              <a:rPr lang="en-US" sz="2400" u="sng" dirty="0"/>
              <a:t>not</a:t>
            </a:r>
            <a:r>
              <a:rPr lang="en-US" sz="2400" dirty="0"/>
              <a:t>, </a:t>
            </a:r>
            <a:r>
              <a:rPr lang="en-US" sz="2400" u="sng" dirty="0"/>
              <a:t>and</a:t>
            </a:r>
            <a:r>
              <a:rPr lang="en-US" sz="2400" dirty="0"/>
              <a:t>, </a:t>
            </a:r>
            <a:r>
              <a:rPr lang="en-US" sz="2400" u="sng" dirty="0"/>
              <a:t>or</a:t>
            </a:r>
            <a:r>
              <a:rPr lang="en-US" sz="2400" dirty="0"/>
              <a:t>, dan </a:t>
            </a:r>
            <a:r>
              <a:rPr lang="en-US" sz="2400" u="sng" dirty="0" err="1"/>
              <a:t>xor</a:t>
            </a:r>
            <a:endParaRPr lang="en-US" sz="2400" u="sng" dirty="0"/>
          </a:p>
          <a:p>
            <a:pPr lvl="1">
              <a:lnSpc>
                <a:spcPct val="90000"/>
              </a:lnSpc>
            </a:pPr>
            <a:r>
              <a:rPr lang="en-US" sz="2400" dirty="0"/>
              <a:t>Hasil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bertipe</a:t>
            </a:r>
            <a:r>
              <a:rPr lang="en-US" sz="2400" dirty="0"/>
              <a:t> </a:t>
            </a:r>
            <a:r>
              <a:rPr lang="en-US" sz="2400" dirty="0" err="1"/>
              <a:t>boolean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Ekspresi</a:t>
            </a:r>
            <a:r>
              <a:rPr lang="en-US" sz="2400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4000321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Ekspresi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Ekspresi</a:t>
            </a:r>
            <a:r>
              <a:rPr lang="en-US" dirty="0"/>
              <a:t> string</a:t>
            </a:r>
          </a:p>
          <a:p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operator </a:t>
            </a:r>
            <a:r>
              <a:rPr lang="en-US" dirty="0" err="1"/>
              <a:t>penyambungan</a:t>
            </a:r>
            <a:r>
              <a:rPr lang="en-US" dirty="0"/>
              <a:t>/concatenation “+”.</a:t>
            </a:r>
          </a:p>
        </p:txBody>
      </p:sp>
    </p:spTree>
    <p:extLst>
      <p:ext uri="{BB962C8B-B14F-4D97-AF65-F5344CB8AC3E}">
        <p14:creationId xmlns:p14="http://schemas.microsoft.com/office/powerpoint/2010/main" val="55773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5D43-3B23-47A7-A2EC-D6EFB47A4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09" y="3111732"/>
            <a:ext cx="7590971" cy="2410691"/>
          </a:xfrm>
        </p:spPr>
        <p:txBody>
          <a:bodyPr/>
          <a:lstStyle/>
          <a:p>
            <a:pPr algn="l"/>
            <a:r>
              <a:rPr lang="en-US" dirty="0"/>
              <a:t>SEKUENS &amp; ASSIGNMENT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2630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runtunan</a:t>
            </a:r>
            <a:r>
              <a:rPr lang="en-US" dirty="0"/>
              <a:t> (</a:t>
            </a:r>
            <a:r>
              <a:rPr lang="en-US" i="1" dirty="0"/>
              <a:t>sequence</a:t>
            </a:r>
            <a:r>
              <a:rPr lang="en-US" dirty="0"/>
              <a:t>)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,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:</a:t>
            </a:r>
          </a:p>
          <a:p>
            <a:pPr marL="990600" lvl="1" indent="-533400"/>
            <a:r>
              <a:rPr lang="en-US" sz="2400" dirty="0" err="1"/>
              <a:t>Tiap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dikerjakan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per </a:t>
            </a:r>
            <a:r>
              <a:rPr lang="en-US" sz="2400" dirty="0" err="1"/>
              <a:t>satu</a:t>
            </a:r>
            <a:r>
              <a:rPr lang="en-US" sz="2400" dirty="0"/>
              <a:t> (</a:t>
            </a:r>
            <a:r>
              <a:rPr lang="en-US" sz="2400" i="1" dirty="0" err="1"/>
              <a:t>dari</a:t>
            </a:r>
            <a:r>
              <a:rPr lang="en-US" sz="2400" i="1" dirty="0"/>
              <a:t> </a:t>
            </a:r>
            <a:r>
              <a:rPr lang="en-US" sz="2400" i="1" dirty="0" err="1"/>
              <a:t>atas</a:t>
            </a:r>
            <a:r>
              <a:rPr lang="en-US" sz="2400" i="1" dirty="0"/>
              <a:t> </a:t>
            </a:r>
            <a:r>
              <a:rPr lang="en-US" sz="2400" i="1" dirty="0" err="1"/>
              <a:t>ke</a:t>
            </a:r>
            <a:r>
              <a:rPr lang="en-US" sz="2400" i="1" dirty="0"/>
              <a:t> </a:t>
            </a:r>
            <a:r>
              <a:rPr lang="en-US" sz="2400" i="1" dirty="0" err="1"/>
              <a:t>bawah</a:t>
            </a:r>
            <a:r>
              <a:rPr lang="en-US" sz="2400" i="1" dirty="0"/>
              <a:t> dan </a:t>
            </a:r>
            <a:r>
              <a:rPr lang="en-US" sz="2400" i="1" dirty="0" err="1"/>
              <a:t>dari</a:t>
            </a:r>
            <a:r>
              <a:rPr lang="en-US" sz="2400" i="1" dirty="0"/>
              <a:t> </a:t>
            </a:r>
            <a:r>
              <a:rPr lang="en-US" sz="2400" i="1" dirty="0" err="1"/>
              <a:t>kiri</a:t>
            </a:r>
            <a:r>
              <a:rPr lang="en-US" sz="2400" i="1" dirty="0"/>
              <a:t> </a:t>
            </a:r>
            <a:r>
              <a:rPr lang="en-US" sz="2400" i="1" dirty="0" err="1"/>
              <a:t>ke</a:t>
            </a:r>
            <a:r>
              <a:rPr lang="en-US" sz="2400" i="1" dirty="0"/>
              <a:t> </a:t>
            </a:r>
            <a:r>
              <a:rPr lang="en-US" sz="2400" i="1" dirty="0" err="1"/>
              <a:t>kanan</a:t>
            </a:r>
            <a:r>
              <a:rPr lang="en-US" sz="2400" dirty="0"/>
              <a:t>)</a:t>
            </a:r>
          </a:p>
          <a:p>
            <a:pPr marL="990600" lvl="1" indent="-533400"/>
            <a:r>
              <a:rPr lang="en-US" sz="2400" dirty="0" err="1"/>
              <a:t>Tiap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kali</a:t>
            </a:r>
          </a:p>
          <a:p>
            <a:pPr marL="990600" lvl="1" indent="-533400"/>
            <a:r>
              <a:rPr lang="en-US" sz="2400" dirty="0" err="1"/>
              <a:t>Urutan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yang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pemroses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urutan</a:t>
            </a:r>
            <a:r>
              <a:rPr lang="en-US" sz="2400" dirty="0"/>
              <a:t> </a:t>
            </a:r>
            <a:r>
              <a:rPr lang="en-US" sz="2400" dirty="0" err="1"/>
              <a:t>aksi</a:t>
            </a:r>
            <a:r>
              <a:rPr lang="en-US" sz="2400" dirty="0"/>
              <a:t> </a:t>
            </a:r>
            <a:r>
              <a:rPr lang="en-US" sz="2400" dirty="0" err="1"/>
              <a:t>sebagaimana</a:t>
            </a:r>
            <a:r>
              <a:rPr lang="en-US" sz="2400" dirty="0"/>
              <a:t> </a:t>
            </a:r>
            <a:r>
              <a:rPr lang="en-US" sz="2400" dirty="0" err="1"/>
              <a:t>tertulis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endParaRPr lang="en-US" sz="2400" dirty="0"/>
          </a:p>
          <a:p>
            <a:pPr marL="990600" lvl="1" indent="-533400"/>
            <a:r>
              <a:rPr lang="en-US" sz="2400" dirty="0"/>
              <a:t>Akhir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akhir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255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5 </a:t>
            </a:r>
            <a:r>
              <a:rPr lang="en-US" dirty="0" err="1"/>
              <a:t>sekuens</a:t>
            </a:r>
            <a:endParaRPr lang="en-ID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BA0D021-C05A-4591-B4AF-A1835756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86137" y="2011045"/>
            <a:ext cx="5419725" cy="3181350"/>
          </a:xfrm>
          <a:noFill/>
        </p:spPr>
      </p:pic>
    </p:spTree>
    <p:extLst>
      <p:ext uri="{BB962C8B-B14F-4D97-AF65-F5344CB8AC3E}">
        <p14:creationId xmlns:p14="http://schemas.microsoft.com/office/powerpoint/2010/main" val="2849228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Sekuens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:</a:t>
            </a:r>
          </a:p>
          <a:p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10				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20</a:t>
            </a:r>
          </a:p>
          <a:p>
            <a:pPr lvl="1"/>
            <a:r>
              <a:rPr lang="en-US" dirty="0"/>
              <a:t>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20				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10</a:t>
            </a:r>
          </a:p>
          <a:p>
            <a:pPr lvl="1"/>
            <a:r>
              <a:rPr lang="en-US" dirty="0"/>
              <a:t>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A+ B				C </a:t>
            </a:r>
            <a:r>
              <a:rPr lang="en-US" dirty="0">
                <a:sym typeface="Wingdings" panose="05000000000000000000" pitchFamily="2" charset="2"/>
              </a:rPr>
              <a:t>= A + B</a:t>
            </a:r>
            <a:endParaRPr lang="en-US" u="sng" dirty="0"/>
          </a:p>
          <a:p>
            <a:pPr lvl="1"/>
            <a:r>
              <a:rPr lang="en-US" u="sng" dirty="0" err="1"/>
              <a:t>printf</a:t>
            </a:r>
            <a:r>
              <a:rPr lang="en-US" dirty="0"/>
              <a:t>(“%</a:t>
            </a:r>
            <a:r>
              <a:rPr lang="en-US" dirty="0" err="1"/>
              <a:t>d”,C</a:t>
            </a:r>
            <a:r>
              <a:rPr lang="en-US" dirty="0"/>
              <a:t>)			</a:t>
            </a:r>
            <a:r>
              <a:rPr lang="en-US" u="sng" dirty="0" err="1"/>
              <a:t>printf</a:t>
            </a:r>
            <a:r>
              <a:rPr lang="en-US" dirty="0"/>
              <a:t>(“%</a:t>
            </a:r>
            <a:r>
              <a:rPr lang="en-US" dirty="0" err="1"/>
              <a:t>d”,C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943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58C97C9-4EF5-4D10-163A-994224B14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b="1" dirty="0"/>
              <a:t>Apa yang Terjadi?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1D8E355-7901-450A-C640-4E89A578C3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Program diawali dengan </a:t>
            </a:r>
            <a:r>
              <a:rPr lang="en-US" altLang="en-US" dirty="0">
                <a:solidFill>
                  <a:srgbClr val="990000"/>
                </a:solidFill>
              </a:rPr>
              <a:t>#include</a:t>
            </a:r>
            <a:r>
              <a:rPr lang="en-US" altLang="en-US" dirty="0">
                <a:solidFill>
                  <a:srgbClr val="FFFF99"/>
                </a:solidFill>
              </a:rPr>
              <a:t> </a:t>
            </a:r>
            <a:r>
              <a:rPr lang="en-US" altLang="en-US" dirty="0">
                <a:solidFill>
                  <a:srgbClr val="990000"/>
                </a:solidFill>
              </a:rPr>
              <a:t>&lt;</a:t>
            </a:r>
            <a:r>
              <a:rPr lang="en-US" altLang="en-US" dirty="0" err="1">
                <a:solidFill>
                  <a:srgbClr val="990000"/>
                </a:solidFill>
              </a:rPr>
              <a:t>stdio.h</a:t>
            </a:r>
            <a:r>
              <a:rPr lang="en-US" altLang="en-US" dirty="0">
                <a:solidFill>
                  <a:srgbClr val="990000"/>
                </a:solidFill>
              </a:rPr>
              <a:t>&gt;,</a:t>
            </a:r>
            <a:r>
              <a:rPr lang="en-US" altLang="en-US" dirty="0"/>
              <a:t> untuk menyertakan standard I/O library ke program.</a:t>
            </a:r>
          </a:p>
          <a:p>
            <a:r>
              <a:rPr lang="en-US" altLang="en-US" dirty="0">
                <a:solidFill>
                  <a:srgbClr val="990000"/>
                </a:solidFill>
              </a:rPr>
              <a:t>Library</a:t>
            </a:r>
            <a:r>
              <a:rPr lang="en-US" altLang="en-US" dirty="0"/>
              <a:t> merupakan sebuah paket kode yang dibuat oleh orang lain untuk mempermudah pemrograman</a:t>
            </a:r>
          </a:p>
          <a:p>
            <a:r>
              <a:rPr lang="en-US" altLang="en-US" dirty="0"/>
              <a:t>Baris </a:t>
            </a:r>
            <a:r>
              <a:rPr lang="en-US" altLang="en-US" dirty="0">
                <a:solidFill>
                  <a:srgbClr val="990000"/>
                </a:solidFill>
              </a:rPr>
              <a:t>int main()</a:t>
            </a:r>
            <a:r>
              <a:rPr lang="en-US" altLang="en-US" dirty="0"/>
              <a:t> mendeklarasikan fungsi utama. Semua program C memiliki fungsi main.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Tanda </a:t>
            </a:r>
            <a:r>
              <a:rPr lang="en-US" altLang="en-US" dirty="0">
                <a:solidFill>
                  <a:srgbClr val="990000"/>
                </a:solidFill>
              </a:rPr>
              <a:t>{</a:t>
            </a:r>
            <a:r>
              <a:rPr lang="en-US" altLang="en-US" dirty="0"/>
              <a:t> dan </a:t>
            </a:r>
            <a:r>
              <a:rPr lang="en-US" altLang="en-US" dirty="0">
                <a:solidFill>
                  <a:srgbClr val="990000"/>
                </a:solidFill>
              </a:rPr>
              <a:t>}</a:t>
            </a:r>
            <a:r>
              <a:rPr lang="en-US" altLang="en-US" dirty="0"/>
              <a:t>, digunakan untuk mengawali dan mengakhiri sebuah blok kode</a:t>
            </a:r>
          </a:p>
          <a:p>
            <a:pPr>
              <a:lnSpc>
                <a:spcPct val="90000"/>
              </a:lnSpc>
            </a:pPr>
            <a:r>
              <a:rPr lang="en-US" altLang="en-US" dirty="0" err="1">
                <a:solidFill>
                  <a:srgbClr val="990000"/>
                </a:solidFill>
              </a:rPr>
              <a:t>printf</a:t>
            </a:r>
            <a:r>
              <a:rPr lang="en-US" altLang="en-US" dirty="0"/>
              <a:t> dalam C memerintahkan untuk menampilkan melalui </a:t>
            </a:r>
            <a:r>
              <a:rPr lang="en-US" altLang="en-US" dirty="0" err="1"/>
              <a:t>piranti</a:t>
            </a:r>
            <a:r>
              <a:rPr lang="en-US" altLang="en-US" dirty="0"/>
              <a:t> output. Bagian dalam kurung menunjukkan format penulisannya. Simbol \n untuk melakukan pergantian baris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990000"/>
                </a:solidFill>
              </a:rPr>
              <a:t>return 0</a:t>
            </a:r>
            <a:r>
              <a:rPr lang="en-US" altLang="en-US" dirty="0"/>
              <a:t> mengembalikan nilai error 0 (tidak ada error) ke shell yang menjalankan program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Urutan di dalam algoritma sangat penting. Urutan instruksi yang berbeda akan menghasilkan hasil yang berbeda pula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5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: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dirty="0"/>
              <a:t>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10				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10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dirty="0"/>
              <a:t>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2 * A				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A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dirty="0"/>
              <a:t>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A				A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2 * A</a:t>
            </a:r>
            <a:endParaRPr lang="en-US" u="sng" dirty="0"/>
          </a:p>
          <a:p>
            <a:pPr lvl="1">
              <a:buFont typeface="Wingdings" panose="05000000000000000000" pitchFamily="2" charset="2"/>
              <a:buNone/>
            </a:pPr>
            <a:r>
              <a:rPr lang="en-US" u="sng" dirty="0" err="1"/>
              <a:t>printf</a:t>
            </a:r>
            <a:r>
              <a:rPr lang="en-US" dirty="0"/>
              <a:t>(“%</a:t>
            </a:r>
            <a:r>
              <a:rPr lang="en-US" dirty="0" err="1"/>
              <a:t>d”,B</a:t>
            </a:r>
            <a:r>
              <a:rPr lang="en-US" dirty="0"/>
              <a:t>)		</a:t>
            </a:r>
            <a:r>
              <a:rPr lang="id-ID" dirty="0"/>
              <a:t>	</a:t>
            </a:r>
            <a:r>
              <a:rPr lang="en-US" u="sng" dirty="0" err="1"/>
              <a:t>printf</a:t>
            </a:r>
            <a:r>
              <a:rPr lang="en-US" u="sng" dirty="0"/>
              <a:t> </a:t>
            </a:r>
            <a:r>
              <a:rPr lang="en-US" dirty="0"/>
              <a:t>(“%</a:t>
            </a:r>
            <a:r>
              <a:rPr lang="en-US" dirty="0" err="1"/>
              <a:t>d”,B</a:t>
            </a:r>
            <a:r>
              <a:rPr lang="en-US" dirty="0"/>
              <a:t>)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D80A4EB-0373-4927-8D07-70F52F469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8" y="4653136"/>
            <a:ext cx="914400" cy="533400"/>
          </a:xfrm>
          <a:prstGeom prst="wedgeEllipseCallout">
            <a:avLst>
              <a:gd name="adj1" fmla="val -81773"/>
              <a:gd name="adj2" fmla="val -89880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rIns="18000"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>
                <a:solidFill>
                  <a:schemeClr val="tx1"/>
                </a:solidFill>
                <a:latin typeface="Tahoma" panose="020B0604030504040204" pitchFamily="34" charset="0"/>
              </a:rPr>
              <a:t>=20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97B0CEE-16D7-48FC-A817-000A8776E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4684538"/>
            <a:ext cx="838200" cy="609600"/>
          </a:xfrm>
          <a:prstGeom prst="wedgeEllipseCallout">
            <a:avLst>
              <a:gd name="adj1" fmla="val 17426"/>
              <a:gd name="adj2" fmla="val -89065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000" rIns="18000"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664D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FF33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206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64D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>
                <a:solidFill>
                  <a:schemeClr val="tx1"/>
                </a:solidFill>
                <a:latin typeface="Tahoma" panose="020B0604030504040204" pitchFamily="34" charset="0"/>
              </a:rPr>
              <a:t>=10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Assignment : </a:t>
            </a:r>
            <a:r>
              <a:rPr lang="en-US" dirty="0" err="1"/>
              <a:t>Penugasan</a:t>
            </a:r>
            <a:r>
              <a:rPr lang="en-US" dirty="0"/>
              <a:t>/</a:t>
            </a:r>
            <a:r>
              <a:rPr lang="en-US" dirty="0" err="1"/>
              <a:t>Pengesetan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 </a:t>
            </a:r>
            <a:r>
              <a:rPr lang="en-US" dirty="0" err="1"/>
              <a:t>dengan</a:t>
            </a:r>
            <a:r>
              <a:rPr lang="en-US" dirty="0"/>
              <a:t> value yang lain.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Ciri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Value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value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Value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nilainya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A=10;  {A </a:t>
            </a:r>
            <a:r>
              <a:rPr lang="en-US" dirty="0" err="1"/>
              <a:t>diset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10. A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berisi</a:t>
            </a:r>
            <a:endParaRPr lang="en-US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dirty="0"/>
              <a:t>              10}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A=B;  {A </a:t>
            </a:r>
            <a:r>
              <a:rPr lang="en-US" dirty="0" err="1"/>
              <a:t>diset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dirty="0"/>
              <a:t>			</a:t>
            </a:r>
            <a:r>
              <a:rPr lang="en-US" dirty="0" err="1"/>
              <a:t>nya</a:t>
            </a:r>
            <a:r>
              <a:rPr lang="en-US" dirty="0"/>
              <a:t> B. B </a:t>
            </a:r>
            <a:r>
              <a:rPr lang="en-US" dirty="0" err="1"/>
              <a:t>tetap</a:t>
            </a:r>
            <a:r>
              <a:rPr lang="en-US" dirty="0"/>
              <a:t>. </a:t>
            </a:r>
            <a:r>
              <a:rPr lang="en-US" dirty="0" err="1"/>
              <a:t>Lazimnya</a:t>
            </a:r>
            <a:r>
              <a:rPr lang="en-US" dirty="0"/>
              <a:t> B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.}</a:t>
            </a:r>
          </a:p>
        </p:txBody>
      </p:sp>
    </p:spTree>
    <p:extLst>
      <p:ext uri="{BB962C8B-B14F-4D97-AF65-F5344CB8AC3E}">
        <p14:creationId xmlns:p14="http://schemas.microsoft.com/office/powerpoint/2010/main" val="3331332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Tebakan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A=10;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B=20;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A=B;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isi</a:t>
            </a:r>
            <a:r>
              <a:rPr lang="en-US" sz="2800" dirty="0"/>
              <a:t> A dan B?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id-ID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A=0;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B=A;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B=2;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isi</a:t>
            </a:r>
            <a:r>
              <a:rPr lang="en-US" sz="2800" dirty="0"/>
              <a:t> A dan B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800" dirty="0"/>
              <a:t>Catt: </a:t>
            </a:r>
            <a:r>
              <a:rPr lang="en-US" sz="2800" dirty="0" err="1"/>
              <a:t>Bedakan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‘==‘</a:t>
            </a:r>
          </a:p>
        </p:txBody>
      </p:sp>
    </p:spTree>
    <p:extLst>
      <p:ext uri="{BB962C8B-B14F-4D97-AF65-F5344CB8AC3E}">
        <p14:creationId xmlns:p14="http://schemas.microsoft.com/office/powerpoint/2010/main" val="314299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Tebakan</a:t>
            </a:r>
            <a:endParaRPr lang="en-ID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091817-5682-49CC-8741-74D772E79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73624" y="1152637"/>
            <a:ext cx="7499350" cy="56165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&lt;conio.h&gt;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id-ID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A,B,C;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 = 10;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 = 15;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= 5;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A adalah : %d”, A);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B adalah : %d”, B);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C adalah : %d”, C);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 = A;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= A + B + C;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 = C;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A adalah : %d”, A);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B adalah : %d”, B);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printf(“Nilai C adalah : %d”, C);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d-ID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80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(1)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Buatlah program untuk menerima 5 masukan berupa bilangan integer (pakai 5 variabel), dan menampilkan nilai rata-rata dan jumlah total dari seluruh masukan tersebut!</a:t>
            </a:r>
          </a:p>
        </p:txBody>
      </p:sp>
    </p:spTree>
    <p:extLst>
      <p:ext uri="{BB962C8B-B14F-4D97-AF65-F5344CB8AC3E}">
        <p14:creationId xmlns:p14="http://schemas.microsoft.com/office/powerpoint/2010/main" val="48139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Pada saat kode program di bawah ini dieksekusi</a:t>
            </a:r>
            <a:r>
              <a:rPr lang="en-US" dirty="0"/>
              <a:t>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? Jika </a:t>
            </a:r>
            <a:r>
              <a:rPr lang="en-US" dirty="0" err="1"/>
              <a:t>belum</a:t>
            </a:r>
            <a:r>
              <a:rPr lang="en-US" dirty="0"/>
              <a:t>, a</a:t>
            </a:r>
            <a:r>
              <a:rPr lang="id-ID" dirty="0"/>
              <a:t>pa penyebabnya? Mengapa?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1846-BD58-4707-AB07-A4320FCE9C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5720" y="2881248"/>
            <a:ext cx="5040560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075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(3)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Pada saat kode program di bawah ini dieksekusi,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? Jika </a:t>
            </a:r>
            <a:r>
              <a:rPr lang="en-US" dirty="0" err="1"/>
              <a:t>belum</a:t>
            </a:r>
            <a:r>
              <a:rPr lang="en-US" dirty="0"/>
              <a:t>, a</a:t>
            </a:r>
            <a:r>
              <a:rPr lang="id-ID" dirty="0"/>
              <a:t>pa penyebabnya? Mengapa?</a:t>
            </a:r>
            <a:r>
              <a:rPr lang="en-US" dirty="0"/>
              <a:t> </a:t>
            </a: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027F6-A625-4CEE-9F21-DA5F8CEF8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7" t="16532" r="56641" b="50984"/>
          <a:stretch/>
        </p:blipFill>
        <p:spPr>
          <a:xfrm>
            <a:off x="3750284" y="2910840"/>
            <a:ext cx="469143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57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Latihan (4)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Program untuk menghitung luas permukaan 3 buah tabung berukuran sama ini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? Jika </a:t>
            </a:r>
            <a:r>
              <a:rPr lang="en-US" dirty="0" err="1"/>
              <a:t>belum</a:t>
            </a:r>
            <a:r>
              <a:rPr lang="en-US" dirty="0"/>
              <a:t>, a</a:t>
            </a:r>
            <a:r>
              <a:rPr lang="id-ID" dirty="0"/>
              <a:t>pa penyebabnya? Mengapa?</a:t>
            </a:r>
            <a:r>
              <a:rPr lang="en-US" dirty="0"/>
              <a:t> </a:t>
            </a:r>
            <a:endParaRPr lang="id-ID" dirty="0"/>
          </a:p>
          <a:p>
            <a:pPr lvl="1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EEFA4-F62D-4D83-8A4B-43DCC7632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7" t="16532" r="46679" b="44094"/>
          <a:stretch/>
        </p:blipFill>
        <p:spPr>
          <a:xfrm>
            <a:off x="3241966" y="2998664"/>
            <a:ext cx="5708067" cy="33576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204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C88D-844E-49B4-9486-7CBBB170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latin typeface="Arial Black" panose="020B0A04020102020204" pitchFamily="34" charset="0"/>
              </a:rPr>
              <a:t>Question and Answer</a:t>
            </a:r>
            <a:endParaRPr lang="en-ID" sz="40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9C69CC6A-E608-4C97-B5F9-9FF7DFB6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6" y="2252569"/>
            <a:ext cx="2614968" cy="2352861"/>
          </a:xfrm>
        </p:spPr>
      </p:pic>
    </p:spTree>
    <p:extLst>
      <p:ext uri="{BB962C8B-B14F-4D97-AF65-F5344CB8AC3E}">
        <p14:creationId xmlns:p14="http://schemas.microsoft.com/office/powerpoint/2010/main" val="332674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F95E1-7122-7C0E-A382-CA97B4E4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53"/>
            <a:ext cx="9276510" cy="6774547"/>
          </a:xfrm>
        </p:spPr>
      </p:pic>
    </p:spTree>
    <p:extLst>
      <p:ext uri="{BB962C8B-B14F-4D97-AF65-F5344CB8AC3E}">
        <p14:creationId xmlns:p14="http://schemas.microsoft.com/office/powerpoint/2010/main" val="3668195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48CEB-4CAD-4F9E-B87F-A9422FDAB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960"/>
            <a:ext cx="9179011" cy="6707040"/>
          </a:xfrm>
        </p:spPr>
      </p:pic>
    </p:spTree>
    <p:extLst>
      <p:ext uri="{BB962C8B-B14F-4D97-AF65-F5344CB8AC3E}">
        <p14:creationId xmlns:p14="http://schemas.microsoft.com/office/powerpoint/2010/main" val="29564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Tipe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Program komputer bekerja dengan memanipulasi obyek (data) di dalam memori</a:t>
            </a:r>
          </a:p>
          <a:p>
            <a:r>
              <a:rPr lang="id-ID" dirty="0"/>
              <a:t>Obyek yang akan diprogram bermacam-macam jenis/tipenya</a:t>
            </a:r>
          </a:p>
          <a:p>
            <a:r>
              <a:rPr lang="id-ID" dirty="0"/>
              <a:t>Tipe data menyatakan pola penyajian data dalam komputer</a:t>
            </a:r>
            <a:endParaRPr lang="en-GB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358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Tipe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800" dirty="0" err="1"/>
              <a:t>Tipe</a:t>
            </a:r>
            <a:r>
              <a:rPr lang="en-US" sz="2800" dirty="0"/>
              <a:t> data </a:t>
            </a: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</a:t>
            </a:r>
          </a:p>
          <a:p>
            <a:r>
              <a:rPr lang="en-US" sz="2800" dirty="0" err="1"/>
              <a:t>Tipe</a:t>
            </a:r>
            <a:r>
              <a:rPr lang="en-US" sz="2800" dirty="0"/>
              <a:t> </a:t>
            </a:r>
            <a:r>
              <a:rPr lang="en-US" sz="2800" dirty="0" err="1"/>
              <a:t>dasar</a:t>
            </a:r>
            <a:r>
              <a:rPr lang="en-US" sz="2800" dirty="0"/>
              <a:t> (</a:t>
            </a:r>
            <a:r>
              <a:rPr lang="en-US" sz="2800" i="1" dirty="0"/>
              <a:t>built-in</a:t>
            </a:r>
            <a:r>
              <a:rPr lang="en-US" sz="2800" dirty="0"/>
              <a:t>)</a:t>
            </a:r>
          </a:p>
          <a:p>
            <a:pPr lvl="1"/>
            <a:r>
              <a:rPr lang="en-US" sz="2400" dirty="0" err="1"/>
              <a:t>Tipe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dipakai</a:t>
            </a:r>
            <a:r>
              <a:rPr lang="en-US" sz="2400" dirty="0"/>
              <a:t> (</a:t>
            </a:r>
            <a:r>
              <a:rPr lang="en-US" sz="2400" dirty="0" err="1"/>
              <a:t>disediakan</a:t>
            </a:r>
            <a:r>
              <a:rPr lang="en-US" sz="2400" dirty="0"/>
              <a:t> oleh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Contoh: integer, float, double, char, </a:t>
            </a:r>
            <a:r>
              <a:rPr lang="en-US" sz="2400" dirty="0" err="1">
                <a:solidFill>
                  <a:srgbClr val="FF0000"/>
                </a:solidFill>
              </a:rPr>
              <a:t>boolean</a:t>
            </a:r>
            <a:endParaRPr lang="en-US" sz="2400" dirty="0"/>
          </a:p>
          <a:p>
            <a:r>
              <a:rPr lang="en-US" sz="2800" dirty="0" err="1"/>
              <a:t>Tipe</a:t>
            </a:r>
            <a:r>
              <a:rPr lang="en-US" sz="2800" dirty="0"/>
              <a:t> </a:t>
            </a:r>
            <a:r>
              <a:rPr lang="en-US" sz="2800" dirty="0" err="1"/>
              <a:t>bentukan</a:t>
            </a:r>
            <a:r>
              <a:rPr lang="en-US" sz="2800" dirty="0"/>
              <a:t> (</a:t>
            </a:r>
            <a:r>
              <a:rPr lang="en-US" sz="2800" i="1" dirty="0"/>
              <a:t>user-defined datatype</a:t>
            </a:r>
            <a:r>
              <a:rPr lang="en-US" sz="2800" dirty="0"/>
              <a:t>)</a:t>
            </a:r>
          </a:p>
          <a:p>
            <a:pPr lvl="1"/>
            <a:r>
              <a:rPr lang="en-US" sz="2400" dirty="0" err="1"/>
              <a:t>Tipe</a:t>
            </a:r>
            <a:r>
              <a:rPr lang="en-US" sz="2400" dirty="0"/>
              <a:t> yang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oleh </a:t>
            </a:r>
            <a:r>
              <a:rPr lang="en-US" sz="2400" dirty="0" err="1"/>
              <a:t>pemrogram</a:t>
            </a:r>
            <a:endParaRPr lang="en-US" sz="2400" dirty="0"/>
          </a:p>
          <a:p>
            <a:pPr lvl="1"/>
            <a:r>
              <a:rPr lang="en-US" sz="2400" dirty="0" err="1"/>
              <a:t>Tipe</a:t>
            </a:r>
            <a:r>
              <a:rPr lang="en-US" sz="2400" dirty="0"/>
              <a:t> yang </a:t>
            </a:r>
            <a:r>
              <a:rPr lang="en-US" sz="2400" dirty="0" err="1"/>
              <a:t>dibentuk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</a:t>
            </a:r>
            <a:r>
              <a:rPr lang="en-US" sz="2400" dirty="0" err="1"/>
              <a:t>bentukan</a:t>
            </a:r>
            <a:r>
              <a:rPr lang="en-US" sz="2400" dirty="0"/>
              <a:t> lain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endParaRPr lang="en-US" sz="2400" dirty="0"/>
          </a:p>
          <a:p>
            <a:pPr lvl="1"/>
            <a:r>
              <a:rPr lang="en-US" sz="2400" dirty="0" err="1"/>
              <a:t>Contoh</a:t>
            </a:r>
            <a:r>
              <a:rPr lang="en-US" sz="2400" dirty="0"/>
              <a:t>: </a:t>
            </a:r>
            <a:r>
              <a:rPr lang="en-US" sz="2400" dirty="0" err="1"/>
              <a:t>tipe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yang </a:t>
            </a:r>
            <a:r>
              <a:rPr lang="en-US" sz="2400" dirty="0" err="1"/>
              <a:t>diberi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, record</a:t>
            </a:r>
          </a:p>
        </p:txBody>
      </p:sp>
    </p:spTree>
    <p:extLst>
      <p:ext uri="{BB962C8B-B14F-4D97-AF65-F5344CB8AC3E}">
        <p14:creationId xmlns:p14="http://schemas.microsoft.com/office/powerpoint/2010/main" val="200216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58A-10A1-4694-BE75-8A19A012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Tipe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DE43-7CAB-4947-ADD1-29B58DD8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:</a:t>
            </a:r>
          </a:p>
          <a:p>
            <a:pPr marL="0" indent="0"/>
            <a:r>
              <a:rPr lang="en-US" dirty="0"/>
              <a:t> Nama</a:t>
            </a:r>
          </a:p>
          <a:p>
            <a:pPr marL="0" indent="0"/>
            <a:r>
              <a:rPr lang="en-US" dirty="0"/>
              <a:t> Domain </a:t>
            </a:r>
            <a:r>
              <a:rPr lang="en-US" dirty="0" err="1"/>
              <a:t>harga</a:t>
            </a:r>
            <a:endParaRPr lang="en-US" dirty="0"/>
          </a:p>
          <a:p>
            <a:pPr marL="0" indent="0"/>
            <a:r>
              <a:rPr lang="en-US" dirty="0"/>
              <a:t> </a:t>
            </a:r>
            <a:r>
              <a:rPr lang="en-US" dirty="0" err="1"/>
              <a:t>Konstanta</a:t>
            </a:r>
            <a:r>
              <a:rPr lang="en-US" dirty="0"/>
              <a:t>/Literal</a:t>
            </a:r>
          </a:p>
          <a:p>
            <a:pPr marL="0" indent="0"/>
            <a:r>
              <a:rPr lang="en-US" dirty="0"/>
              <a:t> Operator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2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Tipe Data</a:t>
            </a:r>
            <a:endParaRPr lang="en-ID" b="1" dirty="0"/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993DB155-AAE7-4727-90C1-7E7EC4B02C7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299748"/>
              </p:ext>
            </p:extLst>
          </p:nvPr>
        </p:nvGraphicFramePr>
        <p:xfrm>
          <a:off x="2490020" y="1646238"/>
          <a:ext cx="7211960" cy="4792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80952" imgH="4505954" progId="Paint.Picture">
                  <p:embed/>
                </p:oleObj>
              </mc:Choice>
              <mc:Fallback>
                <p:oleObj name="Bitmap Image" r:id="rId2" imgW="6780952" imgH="4505954" progId="Paint.Picture">
                  <p:embed/>
                  <p:pic>
                    <p:nvPicPr>
                      <p:cNvPr id="11267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020" y="1646238"/>
                        <a:ext cx="7211960" cy="4792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469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865</TotalTime>
  <Words>1604</Words>
  <Application>Microsoft Office PowerPoint</Application>
  <PresentationFormat>Widescreen</PresentationFormat>
  <Paragraphs>245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Bitmap Image</vt:lpstr>
      <vt:lpstr>Dasar Pemrograman (INFT06204)</vt:lpstr>
      <vt:lpstr>Contoh Program Sederhana</vt:lpstr>
      <vt:lpstr>Apa yang Terjadi?</vt:lpstr>
      <vt:lpstr>PowerPoint Presentation</vt:lpstr>
      <vt:lpstr>PowerPoint Presentation</vt:lpstr>
      <vt:lpstr>Tipe Data</vt:lpstr>
      <vt:lpstr>Tipe Data</vt:lpstr>
      <vt:lpstr>Tipe Data</vt:lpstr>
      <vt:lpstr>Tipe Data</vt:lpstr>
      <vt:lpstr>PowerPoint Presentation</vt:lpstr>
      <vt:lpstr>Tipe Data</vt:lpstr>
      <vt:lpstr>Tipe Bentukan (User-Defined)</vt:lpstr>
      <vt:lpstr>Tipe Bentukan (User-Defined)</vt:lpstr>
      <vt:lpstr>Nama</vt:lpstr>
      <vt:lpstr>Nama</vt:lpstr>
      <vt:lpstr>Aturan Penulisan Nama</vt:lpstr>
      <vt:lpstr>PowerPoint Presentation</vt:lpstr>
      <vt:lpstr>Contoh Penamaan</vt:lpstr>
      <vt:lpstr>Apa kesalahan dari program ini?</vt:lpstr>
      <vt:lpstr>Nilai (Value)</vt:lpstr>
      <vt:lpstr>Nilai (Value)</vt:lpstr>
      <vt:lpstr>Nilai (Value)</vt:lpstr>
      <vt:lpstr>Ekspresi</vt:lpstr>
      <vt:lpstr>Ekspresi</vt:lpstr>
      <vt:lpstr>Ekspresi</vt:lpstr>
      <vt:lpstr>SEKUENS &amp; ASSIGNMENT</vt:lpstr>
      <vt:lpstr>Azas</vt:lpstr>
      <vt:lpstr>Contoh 5 sekuens</vt:lpstr>
      <vt:lpstr>Contoh Sekuens</vt:lpstr>
      <vt:lpstr>Urutan Penting</vt:lpstr>
      <vt:lpstr>Contoh</vt:lpstr>
      <vt:lpstr>ASSIGNMENT</vt:lpstr>
      <vt:lpstr>Tebakan</vt:lpstr>
      <vt:lpstr>Tebakan</vt:lpstr>
      <vt:lpstr>Latihan (1)</vt:lpstr>
      <vt:lpstr>Latihan (2)</vt:lpstr>
      <vt:lpstr>Latihan (3)</vt:lpstr>
      <vt:lpstr>Latihan (4)</vt:lpstr>
      <vt:lpstr>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</cp:lastModifiedBy>
  <cp:revision>27</cp:revision>
  <dcterms:created xsi:type="dcterms:W3CDTF">2021-08-27T07:55:01Z</dcterms:created>
  <dcterms:modified xsi:type="dcterms:W3CDTF">2023-03-11T02:26:45Z</dcterms:modified>
</cp:coreProperties>
</file>